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3"/>
  </p:notesMasterIdLst>
  <p:handoutMasterIdLst>
    <p:handoutMasterId r:id="rId4"/>
  </p:handoutMasterIdLst>
  <p:sldIdLst>
    <p:sldId id="263" r:id="rId2"/>
  </p:sldIdLst>
  <p:sldSz cx="43891200" cy="32918400"/>
  <p:notesSz cx="31954788" cy="50149125"/>
  <p:embeddedFontLst>
    <p:embeddedFont>
      <p:font typeface="Libre Baskerville" panose="02000000000000000000" pitchFamily="2" charset="0"/>
      <p:regular r:id="rId5"/>
      <p:bold r:id="rId6"/>
      <p:italic r:id="rId7"/>
    </p:embeddedFont>
    <p:embeddedFont>
      <p:font typeface="Montserrat" panose="00000500000000000000" pitchFamily="2" charset="0"/>
      <p:regular r:id="rId8"/>
      <p:bold r:id="rId9"/>
      <p:italic r:id="rId10"/>
      <p:boldItalic r:id="rId11"/>
    </p:embeddedFont>
    <p:embeddedFont>
      <p:font typeface="Montserrat Light" panose="00000400000000000000" pitchFamily="2" charset="0"/>
      <p:regular r:id="rId12"/>
      <p:italic r:id="rId13"/>
    </p:embeddedFont>
  </p:embeddedFontLst>
  <p:custDataLst>
    <p:tags r:id="rId14"/>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9968">
          <p15:clr>
            <a:srgbClr val="A4A3A4"/>
          </p15:clr>
        </p15:guide>
        <p15:guide id="2" orient="horz" pos="5632">
          <p15:clr>
            <a:srgbClr val="A4A3A4"/>
          </p15:clr>
        </p15:guide>
        <p15:guide id="3" orient="horz" pos="3533">
          <p15:clr>
            <a:srgbClr val="A4A3A4"/>
          </p15:clr>
        </p15:guide>
        <p15:guide id="4" orient="horz" pos="6246">
          <p15:clr>
            <a:srgbClr val="A4A3A4"/>
          </p15:clr>
        </p15:guide>
        <p15:guide id="5" pos="720">
          <p15:clr>
            <a:srgbClr val="A4A3A4"/>
          </p15:clr>
        </p15:guide>
        <p15:guide id="6" pos="6912">
          <p15:clr>
            <a:srgbClr val="A4A3A4"/>
          </p15:clr>
        </p15:guide>
        <p15:guide id="7" pos="7392">
          <p15:clr>
            <a:srgbClr val="A4A3A4"/>
          </p15:clr>
        </p15:guide>
        <p15:guide id="8" pos="13584">
          <p15:clr>
            <a:srgbClr val="A4A3A4"/>
          </p15:clr>
        </p15:guide>
        <p15:guide id="9" pos="14064">
          <p15:clr>
            <a:srgbClr val="A4A3A4"/>
          </p15:clr>
        </p15:guide>
        <p15:guide id="10" pos="20256">
          <p15:clr>
            <a:srgbClr val="A4A3A4"/>
          </p15:clr>
        </p15:guide>
        <p15:guide id="11" pos="20736">
          <p15:clr>
            <a:srgbClr val="A4A3A4"/>
          </p15:clr>
        </p15:guide>
        <p15:guide id="12" pos="26928">
          <p15:clr>
            <a:srgbClr val="A4A3A4"/>
          </p15:clr>
        </p15:guide>
      </p15:sldGuideLst>
    </p:ext>
    <p:ext uri="{2D200454-40CA-4A62-9FC3-DE9A4176ACB9}">
      <p15:notesGuideLst xmlns:p15="http://schemas.microsoft.com/office/powerpoint/2012/main">
        <p15:guide id="1" orient="horz" pos="15795">
          <p15:clr>
            <a:srgbClr val="A4A3A4"/>
          </p15:clr>
        </p15:guide>
        <p15:guide id="2" pos="10065">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49D7D7-4ECE-3DCE-F05E-90008F239CB2}" name="Cianci, Roxanne" initials="CR" userId="S::110468430@thiel.edu::229a3d49-3405-4f20-88ec-2a1ecc387a6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67B2"/>
    <a:srgbClr val="353941"/>
    <a:srgbClr val="2D3C50"/>
    <a:srgbClr val="E64B3C"/>
    <a:srgbClr val="3F616D"/>
    <a:srgbClr val="047086"/>
    <a:srgbClr val="1C3F5E"/>
    <a:srgbClr val="465772"/>
    <a:srgbClr val="EEEEEE"/>
    <a:srgbClr val="059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BF5EB4-D6EC-481C-1FE5-0761C8EF3530}" v="7" dt="2023-09-11T01:42:33.666"/>
    <p1510:client id="{B69BABE7-7D8C-C72C-F04E-8681675F72B5}" v="2" dt="2023-09-07T15:33:56.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00" autoAdjust="0"/>
    <p:restoredTop sz="94660" autoAdjust="0"/>
  </p:normalViewPr>
  <p:slideViewPr>
    <p:cSldViewPr>
      <p:cViewPr varScale="1">
        <p:scale>
          <a:sx n="12" d="100"/>
          <a:sy n="12" d="100"/>
        </p:scale>
        <p:origin x="1732" y="112"/>
      </p:cViewPr>
      <p:guideLst>
        <p:guide orient="horz" pos="19968"/>
        <p:guide orient="horz" pos="5632"/>
        <p:guide orient="horz" pos="3533"/>
        <p:guide orient="horz" pos="6246"/>
        <p:guide pos="720"/>
        <p:guide pos="6912"/>
        <p:guide pos="7392"/>
        <p:guide pos="13584"/>
        <p:guide pos="14064"/>
        <p:guide pos="20256"/>
        <p:guide pos="20736"/>
        <p:guide pos="26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17" d="100"/>
          <a:sy n="17" d="100"/>
        </p:scale>
        <p:origin x="4416" y="178"/>
      </p:cViewPr>
      <p:guideLst>
        <p:guide orient="horz" pos="15795"/>
        <p:guide pos="100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presProps" Target="presProps.xml"/><Relationship Id="rId10" Type="http://schemas.openxmlformats.org/officeDocument/2006/relationships/font" Target="fonts/font6.fntdata"/><Relationship Id="rId19" Type="http://schemas.microsoft.com/office/2015/10/relationships/revisionInfo" Target="revisionInfo.xml"/><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defTabSz="4508500">
              <a:defRPr sz="6000"/>
            </a:lvl1pPr>
          </a:lstStyle>
          <a:p>
            <a:pPr>
              <a:defRPr/>
            </a:pPr>
            <a:endParaRPr lang="en-AU"/>
          </a:p>
        </p:txBody>
      </p:sp>
      <p:sp>
        <p:nvSpPr>
          <p:cNvPr id="4099" name="Rectangle 3"/>
          <p:cNvSpPr>
            <a:spLocks noGrp="1" noChangeArrowheads="1"/>
          </p:cNvSpPr>
          <p:nvPr>
            <p:ph type="dt" sz="quarter"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algn="r" defTabSz="4508500">
              <a:defRPr sz="6000"/>
            </a:lvl1pPr>
          </a:lstStyle>
          <a:p>
            <a:pPr>
              <a:defRPr/>
            </a:pPr>
            <a:endParaRPr lang="en-AU"/>
          </a:p>
        </p:txBody>
      </p:sp>
      <p:sp>
        <p:nvSpPr>
          <p:cNvPr id="4100" name="Rectangle 4"/>
          <p:cNvSpPr>
            <a:spLocks noGrp="1" noChangeArrowheads="1"/>
          </p:cNvSpPr>
          <p:nvPr>
            <p:ph type="ftr" sz="quarter" idx="2"/>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defTabSz="4508500">
              <a:defRPr sz="6000"/>
            </a:lvl1pPr>
          </a:lstStyle>
          <a:p>
            <a:pPr>
              <a:defRPr/>
            </a:pPr>
            <a:endParaRPr lang="en-AU"/>
          </a:p>
        </p:txBody>
      </p:sp>
      <p:sp>
        <p:nvSpPr>
          <p:cNvPr id="4101" name="Rectangle 5"/>
          <p:cNvSpPr>
            <a:spLocks noGrp="1" noChangeArrowheads="1"/>
          </p:cNvSpPr>
          <p:nvPr>
            <p:ph type="sldNum" sz="quarter" idx="3"/>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algn="r" defTabSz="4508500">
              <a:defRPr sz="6000"/>
            </a:lvl1pPr>
          </a:lstStyle>
          <a:p>
            <a:pPr>
              <a:defRPr/>
            </a:pPr>
            <a:fld id="{440C443C-8022-4F5D-8F2E-5133654FC91D}" type="slidenum">
              <a:rPr lang="en-AU"/>
              <a:pPr>
                <a:defRPr/>
              </a:pPr>
              <a:t>‹#›</a:t>
            </a:fld>
            <a:endParaRPr lang="en-AU"/>
          </a:p>
        </p:txBody>
      </p:sp>
    </p:spTree>
    <p:extLst>
      <p:ext uri="{BB962C8B-B14F-4D97-AF65-F5344CB8AC3E}">
        <p14:creationId xmlns:p14="http://schemas.microsoft.com/office/powerpoint/2010/main" val="399792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defTabSz="4508500">
              <a:defRPr sz="6000"/>
            </a:lvl1pPr>
          </a:lstStyle>
          <a:p>
            <a:pPr>
              <a:defRPr/>
            </a:pPr>
            <a:endParaRPr lang="en-AU"/>
          </a:p>
        </p:txBody>
      </p:sp>
      <p:sp>
        <p:nvSpPr>
          <p:cNvPr id="3075" name="Rectangle 3"/>
          <p:cNvSpPr>
            <a:spLocks noGrp="1" noChangeArrowheads="1"/>
          </p:cNvSpPr>
          <p:nvPr>
            <p:ph type="dt"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algn="r" defTabSz="4508500">
              <a:defRPr sz="6000"/>
            </a:lvl1pPr>
          </a:lstStyle>
          <a:p>
            <a:pPr>
              <a:defRPr/>
            </a:pPr>
            <a:endParaRPr lang="en-AU"/>
          </a:p>
        </p:txBody>
      </p:sp>
      <p:sp>
        <p:nvSpPr>
          <p:cNvPr id="3076" name="Rectangle 4"/>
          <p:cNvSpPr>
            <a:spLocks noGrp="1" noRot="1" noChangeAspect="1" noChangeArrowheads="1" noTextEdit="1"/>
          </p:cNvSpPr>
          <p:nvPr>
            <p:ph type="sldImg" idx="2"/>
          </p:nvPr>
        </p:nvSpPr>
        <p:spPr bwMode="auto">
          <a:xfrm>
            <a:off x="3378200" y="3757613"/>
            <a:ext cx="24996775" cy="187483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4137025" y="24004588"/>
            <a:ext cx="23456900" cy="2251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defTabSz="4508500">
              <a:defRPr sz="6000"/>
            </a:lvl1pPr>
          </a:lstStyle>
          <a:p>
            <a:pPr>
              <a:defRPr/>
            </a:pPr>
            <a:endParaRPr lang="en-AU"/>
          </a:p>
        </p:txBody>
      </p:sp>
      <p:sp>
        <p:nvSpPr>
          <p:cNvPr id="3079" name="Rectangle 7"/>
          <p:cNvSpPr>
            <a:spLocks noGrp="1" noChangeArrowheads="1"/>
          </p:cNvSpPr>
          <p:nvPr>
            <p:ph type="sldNum" sz="quarter" idx="5"/>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algn="r" defTabSz="4508500">
              <a:defRPr sz="6000"/>
            </a:lvl1pPr>
          </a:lstStyle>
          <a:p>
            <a:pPr>
              <a:defRPr/>
            </a:pPr>
            <a:fld id="{42207482-9F38-4AF6-9B91-768DCEDA59AC}" type="slidenum">
              <a:rPr lang="en-AU"/>
              <a:pPr>
                <a:defRPr/>
              </a:pPr>
              <a:t>‹#›</a:t>
            </a:fld>
            <a:endParaRPr lang="en-AU"/>
          </a:p>
        </p:txBody>
      </p:sp>
    </p:spTree>
    <p:extLst>
      <p:ext uri="{BB962C8B-B14F-4D97-AF65-F5344CB8AC3E}">
        <p14:creationId xmlns:p14="http://schemas.microsoft.com/office/powerpoint/2010/main" val="4090799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defTabSz="4508500">
              <a:defRPr sz="2400">
                <a:solidFill>
                  <a:schemeClr val="tx1"/>
                </a:solidFill>
                <a:latin typeface="Times New Roman" pitchFamily="18" charset="0"/>
              </a:defRPr>
            </a:lvl1pPr>
            <a:lvl2pPr marL="742950" indent="-285750" defTabSz="4508500">
              <a:defRPr sz="2400">
                <a:solidFill>
                  <a:schemeClr val="tx1"/>
                </a:solidFill>
                <a:latin typeface="Times New Roman" pitchFamily="18" charset="0"/>
              </a:defRPr>
            </a:lvl2pPr>
            <a:lvl3pPr marL="1143000" indent="-228600" defTabSz="4508500">
              <a:defRPr sz="2400">
                <a:solidFill>
                  <a:schemeClr val="tx1"/>
                </a:solidFill>
                <a:latin typeface="Times New Roman" pitchFamily="18" charset="0"/>
              </a:defRPr>
            </a:lvl3pPr>
            <a:lvl4pPr marL="1600200" indent="-228600" defTabSz="4508500">
              <a:defRPr sz="2400">
                <a:solidFill>
                  <a:schemeClr val="tx1"/>
                </a:solidFill>
                <a:latin typeface="Times New Roman" pitchFamily="18" charset="0"/>
              </a:defRPr>
            </a:lvl4pPr>
            <a:lvl5pPr marL="2057400" indent="-228600" defTabSz="4508500">
              <a:defRPr sz="2400">
                <a:solidFill>
                  <a:schemeClr val="tx1"/>
                </a:solidFill>
                <a:latin typeface="Times New Roman" pitchFamily="18" charset="0"/>
              </a:defRPr>
            </a:lvl5pPr>
            <a:lvl6pPr marL="2514600" indent="-228600" defTabSz="4508500" eaLnBrk="0" fontAlgn="base" hangingPunct="0">
              <a:spcBef>
                <a:spcPct val="0"/>
              </a:spcBef>
              <a:spcAft>
                <a:spcPct val="0"/>
              </a:spcAft>
              <a:defRPr sz="2400">
                <a:solidFill>
                  <a:schemeClr val="tx1"/>
                </a:solidFill>
                <a:latin typeface="Times New Roman" pitchFamily="18" charset="0"/>
              </a:defRPr>
            </a:lvl6pPr>
            <a:lvl7pPr marL="2971800" indent="-228600" defTabSz="4508500" eaLnBrk="0" fontAlgn="base" hangingPunct="0">
              <a:spcBef>
                <a:spcPct val="0"/>
              </a:spcBef>
              <a:spcAft>
                <a:spcPct val="0"/>
              </a:spcAft>
              <a:defRPr sz="2400">
                <a:solidFill>
                  <a:schemeClr val="tx1"/>
                </a:solidFill>
                <a:latin typeface="Times New Roman" pitchFamily="18" charset="0"/>
              </a:defRPr>
            </a:lvl7pPr>
            <a:lvl8pPr marL="3429000" indent="-228600" defTabSz="4508500" eaLnBrk="0" fontAlgn="base" hangingPunct="0">
              <a:spcBef>
                <a:spcPct val="0"/>
              </a:spcBef>
              <a:spcAft>
                <a:spcPct val="0"/>
              </a:spcAft>
              <a:defRPr sz="2400">
                <a:solidFill>
                  <a:schemeClr val="tx1"/>
                </a:solidFill>
                <a:latin typeface="Times New Roman" pitchFamily="18" charset="0"/>
              </a:defRPr>
            </a:lvl8pPr>
            <a:lvl9pPr marL="3886200" indent="-228600" defTabSz="4508500" eaLnBrk="0" fontAlgn="base" hangingPunct="0">
              <a:spcBef>
                <a:spcPct val="0"/>
              </a:spcBef>
              <a:spcAft>
                <a:spcPct val="0"/>
              </a:spcAft>
              <a:defRPr sz="2400">
                <a:solidFill>
                  <a:schemeClr val="tx1"/>
                </a:solidFill>
                <a:latin typeface="Times New Roman" pitchFamily="18" charset="0"/>
              </a:defRPr>
            </a:lvl9pPr>
          </a:lstStyle>
          <a:p>
            <a:fld id="{842B0325-ACC9-488E-8876-C4E9E3B68AD8}" type="slidenum">
              <a:rPr lang="en-AU" sz="6000" smtClean="0"/>
              <a:t>1</a:t>
            </a:fld>
            <a:endParaRPr lang="en-AU" sz="60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7"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4245" y="18653125"/>
            <a:ext cx="30722711"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DA66E67-F948-4693-96A5-27BC239C04A3}" type="slidenum">
              <a:rPr lang="en-US"/>
              <a:pPr>
                <a:defRPr/>
              </a:pPr>
              <a:t>‹#›</a:t>
            </a:fld>
            <a:endParaRPr lang="en-US"/>
          </a:p>
        </p:txBody>
      </p:sp>
    </p:spTree>
    <p:extLst>
      <p:ext uri="{BB962C8B-B14F-4D97-AF65-F5344CB8AC3E}">
        <p14:creationId xmlns:p14="http://schemas.microsoft.com/office/powerpoint/2010/main" val="36489225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2DA27A25-0059-41B6-A6E5-54D93C10805F}" type="slidenum">
              <a:rPr lang="en-US"/>
              <a:pPr>
                <a:defRPr/>
              </a:pPr>
              <a:t>‹#›</a:t>
            </a:fld>
            <a:endParaRPr lang="en-US"/>
          </a:p>
        </p:txBody>
      </p:sp>
    </p:spTree>
    <p:extLst>
      <p:ext uri="{BB962C8B-B14F-4D97-AF65-F5344CB8AC3E}">
        <p14:creationId xmlns:p14="http://schemas.microsoft.com/office/powerpoint/2010/main" val="41811874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1635" y="2925763"/>
            <a:ext cx="9326033" cy="26335038"/>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3293534" y="2925763"/>
            <a:ext cx="27842635" cy="26335038"/>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43B26BC-A2E6-4CDA-9F76-12293F26600A}" type="slidenum">
              <a:rPr lang="en-US"/>
              <a:pPr>
                <a:defRPr/>
              </a:pPr>
              <a:t>‹#›</a:t>
            </a:fld>
            <a:endParaRPr lang="en-US"/>
          </a:p>
        </p:txBody>
      </p:sp>
    </p:spTree>
    <p:extLst>
      <p:ext uri="{BB962C8B-B14F-4D97-AF65-F5344CB8AC3E}">
        <p14:creationId xmlns:p14="http://schemas.microsoft.com/office/powerpoint/2010/main" val="34941854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EC1B4D6-BEE2-4AF6-A92E-38CD68913D5A}" type="slidenum">
              <a:rPr lang="en-US"/>
              <a:pPr>
                <a:defRPr/>
              </a:pPr>
              <a:t>‹#›</a:t>
            </a:fld>
            <a:endParaRPr lang="en-US"/>
          </a:p>
        </p:txBody>
      </p:sp>
    </p:spTree>
    <p:extLst>
      <p:ext uri="{BB962C8B-B14F-4D97-AF65-F5344CB8AC3E}">
        <p14:creationId xmlns:p14="http://schemas.microsoft.com/office/powerpoint/2010/main" val="31777626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7"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7"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8650354-6837-43DB-843B-C6021BD2EF37}" type="slidenum">
              <a:rPr lang="en-US"/>
              <a:pPr>
                <a:defRPr/>
              </a:pPr>
              <a:t>‹#›</a:t>
            </a:fld>
            <a:endParaRPr lang="en-US"/>
          </a:p>
        </p:txBody>
      </p:sp>
    </p:spTree>
    <p:extLst>
      <p:ext uri="{BB962C8B-B14F-4D97-AF65-F5344CB8AC3E}">
        <p14:creationId xmlns:p14="http://schemas.microsoft.com/office/powerpoint/2010/main" val="25686382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3293534" y="9509126"/>
            <a:ext cx="18584332" cy="197516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9509126"/>
            <a:ext cx="18584332" cy="197516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4296FF25-ADB1-4315-9622-9852994CD1E5}" type="slidenum">
              <a:rPr lang="en-US"/>
              <a:pPr>
                <a:defRPr/>
              </a:pPr>
              <a:t>‹#›</a:t>
            </a:fld>
            <a:endParaRPr lang="en-US"/>
          </a:p>
        </p:txBody>
      </p:sp>
    </p:spTree>
    <p:extLst>
      <p:ext uri="{BB962C8B-B14F-4D97-AF65-F5344CB8AC3E}">
        <p14:creationId xmlns:p14="http://schemas.microsoft.com/office/powerpoint/2010/main" val="26183091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5" y="7369176"/>
            <a:ext cx="1940136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5" y="10439400"/>
            <a:ext cx="1940136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72EF82B1-171C-4CAC-B9C4-22062286C8C4}" type="slidenum">
              <a:rPr lang="en-US"/>
              <a:pPr>
                <a:defRPr/>
              </a:pPr>
              <a:t>‹#›</a:t>
            </a:fld>
            <a:endParaRPr lang="en-US"/>
          </a:p>
        </p:txBody>
      </p:sp>
    </p:spTree>
    <p:extLst>
      <p:ext uri="{BB962C8B-B14F-4D97-AF65-F5344CB8AC3E}">
        <p14:creationId xmlns:p14="http://schemas.microsoft.com/office/powerpoint/2010/main" val="36012239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678F620B-8934-45A0-BE2C-EF6C76032C45}" type="slidenum">
              <a:rPr lang="en-US"/>
              <a:pPr>
                <a:defRPr/>
              </a:pPr>
              <a:t>‹#›</a:t>
            </a:fld>
            <a:endParaRPr lang="en-US"/>
          </a:p>
        </p:txBody>
      </p:sp>
    </p:spTree>
    <p:extLst>
      <p:ext uri="{BB962C8B-B14F-4D97-AF65-F5344CB8AC3E}">
        <p14:creationId xmlns:p14="http://schemas.microsoft.com/office/powerpoint/2010/main" val="35293863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A3ECE3F5-A3DD-46D3-8112-19EE7FD1DDFA}" type="slidenum">
              <a:rPr lang="en-US"/>
              <a:pPr>
                <a:defRPr/>
              </a:pPr>
              <a:t>‹#›</a:t>
            </a:fld>
            <a:endParaRPr lang="en-US"/>
          </a:p>
        </p:txBody>
      </p:sp>
    </p:spTree>
    <p:extLst>
      <p:ext uri="{BB962C8B-B14F-4D97-AF65-F5344CB8AC3E}">
        <p14:creationId xmlns:p14="http://schemas.microsoft.com/office/powerpoint/2010/main" val="23374252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96691E56-DA67-4BF5-BA67-706F30B37046}" type="slidenum">
              <a:rPr lang="en-US"/>
              <a:pPr>
                <a:defRPr/>
              </a:pPr>
              <a:t>‹#›</a:t>
            </a:fld>
            <a:endParaRPr lang="en-US"/>
          </a:p>
        </p:txBody>
      </p:sp>
    </p:spTree>
    <p:extLst>
      <p:ext uri="{BB962C8B-B14F-4D97-AF65-F5344CB8AC3E}">
        <p14:creationId xmlns:p14="http://schemas.microsoft.com/office/powerpoint/2010/main" val="39828956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7"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8"/>
            <a:ext cx="26334157"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7"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87F51DAE-E528-43E1-8BE0-91521416EFB0}" type="slidenum">
              <a:rPr lang="en-US"/>
              <a:pPr>
                <a:defRPr/>
              </a:pPr>
              <a:t>‹#›</a:t>
            </a:fld>
            <a:endParaRPr lang="en-US"/>
          </a:p>
        </p:txBody>
      </p:sp>
    </p:spTree>
    <p:extLst>
      <p:ext uri="{BB962C8B-B14F-4D97-AF65-F5344CB8AC3E}">
        <p14:creationId xmlns:p14="http://schemas.microsoft.com/office/powerpoint/2010/main" val="21542948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596B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4063" y="2925763"/>
            <a:ext cx="3730307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3294063" y="9509125"/>
            <a:ext cx="37303075" cy="1975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4063"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defTabSz="4267200">
              <a:defRPr sz="6500"/>
            </a:lvl1pPr>
          </a:lstStyle>
          <a:p>
            <a:pPr>
              <a:defRPr/>
            </a:pPr>
            <a:endParaRPr lang="en-US"/>
          </a:p>
        </p:txBody>
      </p:sp>
      <p:sp>
        <p:nvSpPr>
          <p:cNvPr id="1029" name="Rectangle 5"/>
          <p:cNvSpPr>
            <a:spLocks noGrp="1" noChangeArrowheads="1"/>
          </p:cNvSpPr>
          <p:nvPr>
            <p:ph type="ftr" sz="quarter" idx="3"/>
          </p:nvPr>
        </p:nvSpPr>
        <p:spPr bwMode="auto">
          <a:xfrm>
            <a:off x="14993938" y="29992638"/>
            <a:ext cx="13903325"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algn="ctr" defTabSz="4267200">
              <a:defRPr sz="6500"/>
            </a:lvl1pPr>
          </a:lstStyle>
          <a:p>
            <a:pPr>
              <a:defRPr/>
            </a:pPr>
            <a:endParaRPr lang="en-US"/>
          </a:p>
        </p:txBody>
      </p:sp>
      <p:sp>
        <p:nvSpPr>
          <p:cNvPr id="1030" name="Rectangle 6"/>
          <p:cNvSpPr>
            <a:spLocks noGrp="1" noChangeArrowheads="1"/>
          </p:cNvSpPr>
          <p:nvPr>
            <p:ph type="sldNum" sz="quarter" idx="4"/>
          </p:nvPr>
        </p:nvSpPr>
        <p:spPr bwMode="auto">
          <a:xfrm>
            <a:off x="31453138"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algn="r" defTabSz="4267200">
              <a:defRPr sz="6500"/>
            </a:lvl1pPr>
          </a:lstStyle>
          <a:p>
            <a:pPr>
              <a:defRPr/>
            </a:pPr>
            <a:fld id="{469A0CB4-D18D-4AEF-B324-9EDF067D13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267200" rtl="0" eaLnBrk="0" fontAlgn="base" hangingPunct="0">
        <a:spcBef>
          <a:spcPct val="0"/>
        </a:spcBef>
        <a:spcAft>
          <a:spcPct val="0"/>
        </a:spcAft>
        <a:defRPr sz="20500">
          <a:solidFill>
            <a:schemeClr val="tx2"/>
          </a:solidFill>
          <a:latin typeface="+mj-lt"/>
          <a:ea typeface="+mj-ea"/>
          <a:cs typeface="+mj-cs"/>
        </a:defRPr>
      </a:lvl1pPr>
      <a:lvl2pPr algn="ctr" defTabSz="4267200" rtl="0" eaLnBrk="0" fontAlgn="base" hangingPunct="0">
        <a:spcBef>
          <a:spcPct val="0"/>
        </a:spcBef>
        <a:spcAft>
          <a:spcPct val="0"/>
        </a:spcAft>
        <a:defRPr sz="20500">
          <a:solidFill>
            <a:schemeClr val="tx2"/>
          </a:solidFill>
          <a:latin typeface="Times New Roman" pitchFamily="18" charset="0"/>
        </a:defRPr>
      </a:lvl2pPr>
      <a:lvl3pPr algn="ctr" defTabSz="4267200" rtl="0" eaLnBrk="0" fontAlgn="base" hangingPunct="0">
        <a:spcBef>
          <a:spcPct val="0"/>
        </a:spcBef>
        <a:spcAft>
          <a:spcPct val="0"/>
        </a:spcAft>
        <a:defRPr sz="20500">
          <a:solidFill>
            <a:schemeClr val="tx2"/>
          </a:solidFill>
          <a:latin typeface="Times New Roman" pitchFamily="18" charset="0"/>
        </a:defRPr>
      </a:lvl3pPr>
      <a:lvl4pPr algn="ctr" defTabSz="4267200" rtl="0" eaLnBrk="0" fontAlgn="base" hangingPunct="0">
        <a:spcBef>
          <a:spcPct val="0"/>
        </a:spcBef>
        <a:spcAft>
          <a:spcPct val="0"/>
        </a:spcAft>
        <a:defRPr sz="20500">
          <a:solidFill>
            <a:schemeClr val="tx2"/>
          </a:solidFill>
          <a:latin typeface="Times New Roman" pitchFamily="18" charset="0"/>
        </a:defRPr>
      </a:lvl4pPr>
      <a:lvl5pPr algn="ctr" defTabSz="4267200" rtl="0" eaLnBrk="0" fontAlgn="base" hangingPunct="0">
        <a:spcBef>
          <a:spcPct val="0"/>
        </a:spcBef>
        <a:spcAft>
          <a:spcPct val="0"/>
        </a:spcAft>
        <a:defRPr sz="20500">
          <a:solidFill>
            <a:schemeClr val="tx2"/>
          </a:solidFill>
          <a:latin typeface="Times New Roman" pitchFamily="18" charset="0"/>
        </a:defRPr>
      </a:lvl5pPr>
      <a:lvl6pPr marL="457200" algn="ctr" defTabSz="4267200" rtl="0" eaLnBrk="0" fontAlgn="base" hangingPunct="0">
        <a:spcBef>
          <a:spcPct val="0"/>
        </a:spcBef>
        <a:spcAft>
          <a:spcPct val="0"/>
        </a:spcAft>
        <a:defRPr sz="20500">
          <a:solidFill>
            <a:schemeClr val="tx2"/>
          </a:solidFill>
          <a:latin typeface="Times New Roman" pitchFamily="18" charset="0"/>
        </a:defRPr>
      </a:lvl6pPr>
      <a:lvl7pPr marL="914400" algn="ctr" defTabSz="4267200" rtl="0" eaLnBrk="0" fontAlgn="base" hangingPunct="0">
        <a:spcBef>
          <a:spcPct val="0"/>
        </a:spcBef>
        <a:spcAft>
          <a:spcPct val="0"/>
        </a:spcAft>
        <a:defRPr sz="20500">
          <a:solidFill>
            <a:schemeClr val="tx2"/>
          </a:solidFill>
          <a:latin typeface="Times New Roman" pitchFamily="18" charset="0"/>
        </a:defRPr>
      </a:lvl7pPr>
      <a:lvl8pPr marL="1371600" algn="ctr" defTabSz="4267200" rtl="0" eaLnBrk="0" fontAlgn="base" hangingPunct="0">
        <a:spcBef>
          <a:spcPct val="0"/>
        </a:spcBef>
        <a:spcAft>
          <a:spcPct val="0"/>
        </a:spcAft>
        <a:defRPr sz="20500">
          <a:solidFill>
            <a:schemeClr val="tx2"/>
          </a:solidFill>
          <a:latin typeface="Times New Roman" pitchFamily="18" charset="0"/>
        </a:defRPr>
      </a:lvl8pPr>
      <a:lvl9pPr marL="1828800" algn="ctr" defTabSz="4267200" rtl="0" eaLnBrk="0" fontAlgn="base" hangingPunct="0">
        <a:spcBef>
          <a:spcPct val="0"/>
        </a:spcBef>
        <a:spcAft>
          <a:spcPct val="0"/>
        </a:spcAft>
        <a:defRPr sz="20500">
          <a:solidFill>
            <a:schemeClr val="tx2"/>
          </a:solidFill>
          <a:latin typeface="Times New Roman" pitchFamily="18" charset="0"/>
        </a:defRPr>
      </a:lvl9pPr>
    </p:titleStyle>
    <p:bodyStyle>
      <a:defPPr>
        <a:defRPr kern="1200" smtId="4294967295"/>
      </a:defPPr>
      <a:lvl1pPr marL="1600200" indent="-1600200" algn="l" defTabSz="4267200" rtl="0" eaLnBrk="0" fontAlgn="base" hangingPunct="0">
        <a:spcBef>
          <a:spcPct val="20000"/>
        </a:spcBef>
        <a:spcAft>
          <a:spcPct val="0"/>
        </a:spcAft>
        <a:buChar char="•"/>
        <a:defRPr sz="14900">
          <a:solidFill>
            <a:schemeClr val="tx1"/>
          </a:solidFill>
          <a:latin typeface="+mn-lt"/>
          <a:ea typeface="+mn-ea"/>
          <a:cs typeface="+mn-cs"/>
        </a:defRPr>
      </a:lvl1pPr>
      <a:lvl2pPr marL="3467100" indent="-1333500" algn="l" defTabSz="4267200" rtl="0" eaLnBrk="0" fontAlgn="base" hangingPunct="0">
        <a:spcBef>
          <a:spcPct val="20000"/>
        </a:spcBef>
        <a:spcAft>
          <a:spcPct val="0"/>
        </a:spcAft>
        <a:buChar char="–"/>
        <a:defRPr sz="13100">
          <a:solidFill>
            <a:schemeClr val="tx1"/>
          </a:solidFill>
          <a:latin typeface="+mn-lt"/>
        </a:defRPr>
      </a:lvl2pPr>
      <a:lvl3pPr marL="5334000" indent="-1066800" algn="l" defTabSz="4267200" rtl="0" eaLnBrk="0" fontAlgn="base" hangingPunct="0">
        <a:spcBef>
          <a:spcPct val="20000"/>
        </a:spcBef>
        <a:spcAft>
          <a:spcPct val="0"/>
        </a:spcAft>
        <a:buChar char="•"/>
        <a:defRPr sz="11200">
          <a:solidFill>
            <a:schemeClr val="tx1"/>
          </a:solidFill>
          <a:latin typeface="+mn-lt"/>
        </a:defRPr>
      </a:lvl3pPr>
      <a:lvl4pPr marL="7467600" indent="-1066800" algn="l" defTabSz="4267200" rtl="0" eaLnBrk="0" fontAlgn="base" hangingPunct="0">
        <a:spcBef>
          <a:spcPct val="20000"/>
        </a:spcBef>
        <a:spcAft>
          <a:spcPct val="0"/>
        </a:spcAft>
        <a:buChar char="–"/>
        <a:defRPr sz="9300">
          <a:solidFill>
            <a:schemeClr val="tx1"/>
          </a:solidFill>
          <a:latin typeface="+mn-lt"/>
        </a:defRPr>
      </a:lvl4pPr>
      <a:lvl5pPr marL="9601200" indent="-1066800" algn="l" defTabSz="4267200" rtl="0" eaLnBrk="0" fontAlgn="base" hangingPunct="0">
        <a:spcBef>
          <a:spcPct val="20000"/>
        </a:spcBef>
        <a:spcAft>
          <a:spcPct val="0"/>
        </a:spcAft>
        <a:buChar char="»"/>
        <a:defRPr sz="9300">
          <a:solidFill>
            <a:schemeClr val="tx1"/>
          </a:solidFill>
          <a:latin typeface="+mn-lt"/>
        </a:defRPr>
      </a:lvl5pPr>
      <a:lvl6pPr marL="10058400" indent="-1066800" algn="l" defTabSz="4267200" rtl="0" eaLnBrk="0" fontAlgn="base" hangingPunct="0">
        <a:spcBef>
          <a:spcPct val="20000"/>
        </a:spcBef>
        <a:spcAft>
          <a:spcPct val="0"/>
        </a:spcAft>
        <a:buChar char="»"/>
        <a:defRPr sz="9300">
          <a:solidFill>
            <a:schemeClr val="tx1"/>
          </a:solidFill>
          <a:latin typeface="+mn-lt"/>
        </a:defRPr>
      </a:lvl6pPr>
      <a:lvl7pPr marL="10515600" indent="-1066800" algn="l" defTabSz="4267200" rtl="0" eaLnBrk="0" fontAlgn="base" hangingPunct="0">
        <a:spcBef>
          <a:spcPct val="20000"/>
        </a:spcBef>
        <a:spcAft>
          <a:spcPct val="0"/>
        </a:spcAft>
        <a:buChar char="»"/>
        <a:defRPr sz="9300">
          <a:solidFill>
            <a:schemeClr val="tx1"/>
          </a:solidFill>
          <a:latin typeface="+mn-lt"/>
        </a:defRPr>
      </a:lvl7pPr>
      <a:lvl8pPr marL="10972800" indent="-1066800" algn="l" defTabSz="4267200" rtl="0" eaLnBrk="0" fontAlgn="base" hangingPunct="0">
        <a:spcBef>
          <a:spcPct val="20000"/>
        </a:spcBef>
        <a:spcAft>
          <a:spcPct val="0"/>
        </a:spcAft>
        <a:buChar char="»"/>
        <a:defRPr sz="9300">
          <a:solidFill>
            <a:schemeClr val="tx1"/>
          </a:solidFill>
          <a:latin typeface="+mn-lt"/>
        </a:defRPr>
      </a:lvl8pPr>
      <a:lvl9pPr marL="11430000" indent="-1066800" algn="l" defTabSz="4267200"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doi.org/10.1186/1471-2458-1-5" TargetMode="External"/><Relationship Id="rId4" Type="http://schemas.openxmlformats.org/officeDocument/2006/relationships/hyperlink" Target="https://doi.org/10.1186/s12889-018-5200-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394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2C718E78-BDD8-4BAD-851F-D423AE935B0D}"/>
              </a:ext>
            </a:extLst>
          </p:cNvPr>
          <p:cNvSpPr/>
          <p:nvPr/>
        </p:nvSpPr>
        <p:spPr>
          <a:xfrm>
            <a:off x="0" y="0"/>
            <a:ext cx="12134850"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latin typeface="+mj-lt"/>
            </a:endParaRPr>
          </a:p>
        </p:txBody>
      </p:sp>
      <p:sp>
        <p:nvSpPr>
          <p:cNvPr id="29" name="Rectangle 28">
            <a:extLst>
              <a:ext uri="{FF2B5EF4-FFF2-40B4-BE49-F238E27FC236}">
                <a16:creationId xmlns:a16="http://schemas.microsoft.com/office/drawing/2014/main" id="{0B962C1A-C4F3-4707-A73A-A754C935359B}"/>
              </a:ext>
            </a:extLst>
          </p:cNvPr>
          <p:cNvSpPr/>
          <p:nvPr/>
        </p:nvSpPr>
        <p:spPr>
          <a:xfrm>
            <a:off x="31756350" y="0"/>
            <a:ext cx="12134850" cy="3291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latin typeface="+mj-lt"/>
            </a:endParaRPr>
          </a:p>
        </p:txBody>
      </p:sp>
      <p:sp>
        <p:nvSpPr>
          <p:cNvPr id="41" name="Title 11">
            <a:extLst>
              <a:ext uri="{FF2B5EF4-FFF2-40B4-BE49-F238E27FC236}">
                <a16:creationId xmlns:a16="http://schemas.microsoft.com/office/drawing/2014/main" id="{8785E597-B0C8-4CA8-9A56-A0F3996D088D}"/>
              </a:ext>
            </a:extLst>
          </p:cNvPr>
          <p:cNvSpPr txBox="1"/>
          <p:nvPr/>
        </p:nvSpPr>
        <p:spPr>
          <a:xfrm>
            <a:off x="12134850" y="497937"/>
            <a:ext cx="19621500" cy="2746935"/>
          </a:xfrm>
          <a:prstGeom prst="rect">
            <a:avLst/>
          </a:prstGeom>
        </p:spPr>
        <p:txBody>
          <a:bodyPr lIns="128016" tIns="64008" rIns="128016" bIns="64008"/>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11000" dirty="0">
                <a:solidFill>
                  <a:schemeClr val="bg1"/>
                </a:solidFill>
                <a:latin typeface="Montserrat" panose="00000500000000000000" pitchFamily="2" charset="0"/>
              </a:rPr>
              <a:t>Students were </a:t>
            </a:r>
            <a:r>
              <a:rPr lang="en-US" sz="11000" b="1" u="sng" dirty="0">
                <a:solidFill>
                  <a:schemeClr val="bg1"/>
                </a:solidFill>
                <a:latin typeface="Montserrat" panose="00000500000000000000" pitchFamily="2" charset="0"/>
              </a:rPr>
              <a:t>more likely </a:t>
            </a:r>
            <a:r>
              <a:rPr lang="en-US" sz="11000" dirty="0">
                <a:solidFill>
                  <a:schemeClr val="bg1"/>
                </a:solidFill>
                <a:latin typeface="Montserrat" panose="00000500000000000000" pitchFamily="2" charset="0"/>
              </a:rPr>
              <a:t>to take </a:t>
            </a:r>
            <a:r>
              <a:rPr lang="en-US" sz="11000" b="1" dirty="0">
                <a:solidFill>
                  <a:schemeClr val="bg1"/>
                </a:solidFill>
                <a:latin typeface="Montserrat" panose="00000500000000000000" pitchFamily="2" charset="0"/>
              </a:rPr>
              <a:t>name brand </a:t>
            </a:r>
            <a:r>
              <a:rPr lang="en-US" sz="11000" dirty="0">
                <a:solidFill>
                  <a:schemeClr val="bg1"/>
                </a:solidFill>
                <a:latin typeface="Montserrat" panose="00000500000000000000" pitchFamily="2" charset="0"/>
              </a:rPr>
              <a:t>condoms than </a:t>
            </a:r>
            <a:r>
              <a:rPr lang="en-US" sz="11000" b="1" dirty="0">
                <a:solidFill>
                  <a:schemeClr val="bg1"/>
                </a:solidFill>
                <a:latin typeface="Montserrat" panose="00000500000000000000" pitchFamily="2" charset="0"/>
              </a:rPr>
              <a:t>generic</a:t>
            </a:r>
            <a:r>
              <a:rPr lang="en-US" sz="11000" dirty="0">
                <a:solidFill>
                  <a:schemeClr val="bg1"/>
                </a:solidFill>
                <a:latin typeface="Montserrat" panose="00000500000000000000" pitchFamily="2" charset="0"/>
              </a:rPr>
              <a:t> condoms.</a:t>
            </a:r>
          </a:p>
        </p:txBody>
      </p:sp>
      <p:sp>
        <p:nvSpPr>
          <p:cNvPr id="42" name="Text Placeholder 16">
            <a:extLst>
              <a:ext uri="{FF2B5EF4-FFF2-40B4-BE49-F238E27FC236}">
                <a16:creationId xmlns:a16="http://schemas.microsoft.com/office/drawing/2014/main" id="{EBC3B70E-A392-4069-A147-C1FCF37051AF}"/>
              </a:ext>
            </a:extLst>
          </p:cNvPr>
          <p:cNvSpPr txBox="1"/>
          <p:nvPr/>
        </p:nvSpPr>
        <p:spPr>
          <a:xfrm>
            <a:off x="0" y="4086977"/>
            <a:ext cx="12134850" cy="1788182"/>
          </a:xfrm>
          <a:prstGeom prst="rect">
            <a:avLst/>
          </a:prstGeom>
        </p:spPr>
        <p:txBody>
          <a:bodyPr wrap="square" lIns="128016" tIns="64008" rIns="128016" bIns="64008">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r>
              <a:rPr lang="en-US" sz="4900" dirty="0">
                <a:latin typeface="Montserrat Light" panose="00000400000000000000" pitchFamily="50" charset="0"/>
              </a:rPr>
              <a:t>Michaela Brown</a:t>
            </a:r>
          </a:p>
          <a:p>
            <a:r>
              <a:rPr lang="en-US" sz="4900" dirty="0">
                <a:latin typeface="Montserrat Light" panose="00000400000000000000" pitchFamily="50" charset="0"/>
              </a:rPr>
              <a:t>Research Mentor: Dr. Gallagher</a:t>
            </a:r>
          </a:p>
        </p:txBody>
      </p:sp>
      <p:sp>
        <p:nvSpPr>
          <p:cNvPr id="58" name="TextBox 57">
            <a:extLst>
              <a:ext uri="{FF2B5EF4-FFF2-40B4-BE49-F238E27FC236}">
                <a16:creationId xmlns:a16="http://schemas.microsoft.com/office/drawing/2014/main" id="{E3DA8D0E-1298-4193-913A-0FE766B77D13}"/>
              </a:ext>
            </a:extLst>
          </p:cNvPr>
          <p:cNvSpPr txBox="1"/>
          <p:nvPr/>
        </p:nvSpPr>
        <p:spPr>
          <a:xfrm>
            <a:off x="31803975" y="797328"/>
            <a:ext cx="12087225" cy="9134808"/>
          </a:xfrm>
          <a:prstGeom prst="rect">
            <a:avLst/>
          </a:prstGeom>
          <a:noFill/>
        </p:spPr>
        <p:txBody>
          <a:bodyPr wrap="square" rtlCol="0">
            <a:spAutoFit/>
          </a:bodyPr>
          <a:lstStyle>
            <a:defPPr>
              <a:defRPr kern="1200" smtId="4294967295"/>
            </a:defPPr>
          </a:lstStyle>
          <a:p>
            <a:pPr>
              <a:lnSpc>
                <a:spcPct val="150000"/>
              </a:lnSpc>
            </a:pPr>
            <a:r>
              <a:rPr lang="en-US" sz="3600" dirty="0">
                <a:latin typeface="Montserrat Light" panose="00000400000000000000" pitchFamily="50" charset="0"/>
                <a:ea typeface="Open Sans" panose="020B0606030504020204" pitchFamily="34" charset="0"/>
                <a:cs typeface="Open Sans" panose="020B0606030504020204" pitchFamily="34" charset="0"/>
              </a:rPr>
              <a:t>An independent samples t-test was computed to assess the effect of the type of condoms available on the number taken (expressed as a percentage of total condoms available). There was a significant effect of the type of condoms on the number taken, </a:t>
            </a:r>
            <a:r>
              <a:rPr lang="en-US" sz="3600" i="1" dirty="0">
                <a:latin typeface="Montserrat Light" panose="00000400000000000000" pitchFamily="50" charset="0"/>
                <a:ea typeface="Open Sans" panose="020B0606030504020204" pitchFamily="34" charset="0"/>
                <a:cs typeface="Open Sans" panose="020B0606030504020204" pitchFamily="34" charset="0"/>
              </a:rPr>
              <a:t>t</a:t>
            </a:r>
            <a:r>
              <a:rPr lang="en-US" sz="3600" dirty="0">
                <a:latin typeface="Montserrat Light" panose="00000400000000000000" pitchFamily="50" charset="0"/>
                <a:ea typeface="Open Sans" panose="020B0606030504020204" pitchFamily="34" charset="0"/>
                <a:cs typeface="Open Sans" panose="020B0606030504020204" pitchFamily="34" charset="0"/>
              </a:rPr>
              <a:t>(28)=5.036, </a:t>
            </a:r>
            <a:r>
              <a:rPr lang="en-US" sz="3600" i="1" dirty="0">
                <a:latin typeface="Montserrat Light" panose="00000400000000000000" pitchFamily="50" charset="0"/>
                <a:ea typeface="Open Sans" panose="020B0606030504020204" pitchFamily="34" charset="0"/>
                <a:cs typeface="Open Sans" panose="020B0606030504020204" pitchFamily="34" charset="0"/>
              </a:rPr>
              <a:t>p&lt;</a:t>
            </a:r>
            <a:r>
              <a:rPr lang="en-US" sz="3600" dirty="0">
                <a:latin typeface="Montserrat Light" panose="00000400000000000000" pitchFamily="50" charset="0"/>
                <a:ea typeface="Open Sans" panose="020B0606030504020204" pitchFamily="34" charset="0"/>
                <a:cs typeface="Open Sans" panose="020B0606030504020204" pitchFamily="34" charset="0"/>
              </a:rPr>
              <a:t>.001, with the name brand group and the generic group having significantly different mean values. The mean percent of condoms taken for the name brand group was 98.67% (</a:t>
            </a:r>
            <a:r>
              <a:rPr lang="en-US" sz="3600" i="1" dirty="0">
                <a:latin typeface="Montserrat Light" panose="00000400000000000000" pitchFamily="50" charset="0"/>
                <a:ea typeface="Open Sans" panose="020B0606030504020204" pitchFamily="34" charset="0"/>
                <a:cs typeface="Open Sans" panose="020B0606030504020204" pitchFamily="34" charset="0"/>
              </a:rPr>
              <a:t>SD</a:t>
            </a:r>
            <a:r>
              <a:rPr lang="en-US" sz="3600" dirty="0">
                <a:latin typeface="Montserrat Light" panose="00000400000000000000" pitchFamily="50" charset="0"/>
                <a:ea typeface="Open Sans" panose="020B0606030504020204" pitchFamily="34" charset="0"/>
                <a:cs typeface="Open Sans" panose="020B0606030504020204" pitchFamily="34" charset="0"/>
              </a:rPr>
              <a:t>=5.16%), while the mean percent of condoms taken for the generic group was 55.33% (</a:t>
            </a:r>
            <a:r>
              <a:rPr lang="en-US" sz="3600" i="1" dirty="0">
                <a:latin typeface="Montserrat Light" panose="00000400000000000000" pitchFamily="50" charset="0"/>
                <a:ea typeface="Open Sans" panose="020B0606030504020204" pitchFamily="34" charset="0"/>
                <a:cs typeface="Open Sans" panose="020B0606030504020204" pitchFamily="34" charset="0"/>
              </a:rPr>
              <a:t>SD</a:t>
            </a:r>
            <a:r>
              <a:rPr lang="en-US" sz="3600" dirty="0">
                <a:latin typeface="Montserrat Light" panose="00000400000000000000" pitchFamily="50" charset="0"/>
                <a:ea typeface="Open Sans" panose="020B0606030504020204" pitchFamily="34" charset="0"/>
                <a:cs typeface="Open Sans" panose="020B0606030504020204" pitchFamily="34" charset="0"/>
              </a:rPr>
              <a:t>=32.92%).</a:t>
            </a:r>
          </a:p>
        </p:txBody>
      </p:sp>
      <p:sp>
        <p:nvSpPr>
          <p:cNvPr id="59" name="TextBox 58">
            <a:extLst>
              <a:ext uri="{FF2B5EF4-FFF2-40B4-BE49-F238E27FC236}">
                <a16:creationId xmlns:a16="http://schemas.microsoft.com/office/drawing/2014/main" id="{D07EEF88-ACF9-4467-B180-074FC642245A}"/>
              </a:ext>
            </a:extLst>
          </p:cNvPr>
          <p:cNvSpPr txBox="1"/>
          <p:nvPr/>
        </p:nvSpPr>
        <p:spPr>
          <a:xfrm>
            <a:off x="31803975" y="128605"/>
            <a:ext cx="8991600" cy="738664"/>
          </a:xfrm>
          <a:prstGeom prst="rect">
            <a:avLst/>
          </a:prstGeom>
          <a:noFill/>
        </p:spPr>
        <p:txBody>
          <a:bodyPr wrap="square" rtlCol="0">
            <a:spAutoFit/>
          </a:bodyPr>
          <a:lstStyle>
            <a:defPPr>
              <a:defRPr kern="1200" smtId="4294967295"/>
            </a:defPPr>
          </a:lstStyle>
          <a:p>
            <a:r>
              <a:rPr lang="en-US" sz="4200" dirty="0">
                <a:solidFill>
                  <a:srgbClr val="A167B2"/>
                </a:solidFill>
                <a:latin typeface="Libre Baskerville" panose="02000000000000000000" pitchFamily="2" charset="0"/>
              </a:rPr>
              <a:t>RESULTS</a:t>
            </a:r>
          </a:p>
        </p:txBody>
      </p:sp>
      <p:sp>
        <p:nvSpPr>
          <p:cNvPr id="62" name="TextBox 61">
            <a:extLst>
              <a:ext uri="{FF2B5EF4-FFF2-40B4-BE49-F238E27FC236}">
                <a16:creationId xmlns:a16="http://schemas.microsoft.com/office/drawing/2014/main" id="{A067F8A1-EE95-4354-8E2F-952A6BBDBFFC}"/>
              </a:ext>
            </a:extLst>
          </p:cNvPr>
          <p:cNvSpPr txBox="1"/>
          <p:nvPr/>
        </p:nvSpPr>
        <p:spPr>
          <a:xfrm>
            <a:off x="0" y="6515567"/>
            <a:ext cx="12028968" cy="17504151"/>
          </a:xfrm>
          <a:prstGeom prst="rect">
            <a:avLst/>
          </a:prstGeom>
          <a:noFill/>
        </p:spPr>
        <p:txBody>
          <a:bodyPr wrap="square" lIns="91440" tIns="45720" rIns="91440" bIns="45720" rtlCol="0" anchor="t">
            <a:spAutoFit/>
          </a:bodyPr>
          <a:lstStyle>
            <a:defPPr>
              <a:defRPr kern="1200" smtId="4294967295"/>
            </a:defPPr>
          </a:lstStyle>
          <a:p>
            <a:pPr marL="571500" indent="-571500">
              <a:lnSpc>
                <a:spcPct val="150000"/>
              </a:lnSpc>
              <a:buFont typeface="Arial" panose="020B0604020202020204" pitchFamily="34" charset="0"/>
              <a:buChar char="•"/>
            </a:pPr>
            <a:r>
              <a:rPr lang="en-US" sz="3300" dirty="0">
                <a:latin typeface="Montserrat Light"/>
                <a:ea typeface="Open Sans"/>
                <a:cs typeface="Open Sans"/>
              </a:rPr>
              <a:t>Throughout my years in college, I have heard students call generic (less recognized) brands of condoms “cheap” and say that they should not be used. So, I turned this observation into a research project.</a:t>
            </a:r>
          </a:p>
          <a:p>
            <a:pPr marL="571500" indent="-571500">
              <a:lnSpc>
                <a:spcPct val="150000"/>
              </a:lnSpc>
              <a:buFont typeface="Arial" panose="020B0604020202020204" pitchFamily="34" charset="0"/>
              <a:buChar char="•"/>
            </a:pPr>
            <a:r>
              <a:rPr lang="en-US" sz="3300" dirty="0">
                <a:latin typeface="Montserrat Light" panose="00000400000000000000" pitchFamily="50" charset="0"/>
                <a:ea typeface="Open Sans" panose="020B0606030504020204" pitchFamily="34" charset="0"/>
                <a:cs typeface="Open Sans" panose="020B0606030504020204" pitchFamily="34" charset="0"/>
              </a:rPr>
              <a:t>Williams et al. (2001) conducted a study on providing a variety of condom brands to patients at two different clinics. The researchers found that when there were multiple brands of condoms provided, more were taken.</a:t>
            </a:r>
          </a:p>
          <a:p>
            <a:pPr marL="571500" indent="-571500">
              <a:lnSpc>
                <a:spcPct val="150000"/>
              </a:lnSpc>
              <a:buFont typeface="Arial" panose="020B0604020202020204" pitchFamily="34" charset="0"/>
              <a:buChar char="•"/>
            </a:pPr>
            <a:r>
              <a:rPr lang="en-US" sz="3300" dirty="0">
                <a:latin typeface="Montserrat Light" panose="00000400000000000000" pitchFamily="50" charset="0"/>
                <a:ea typeface="Open Sans" panose="020B0606030504020204" pitchFamily="34" charset="0"/>
                <a:cs typeface="Open Sans" panose="020B0606030504020204" pitchFamily="34" charset="0"/>
              </a:rPr>
              <a:t>One study showed that even when presented with identical items, participants still preferred the ones labeled with a name brand. </a:t>
            </a:r>
            <a:r>
              <a:rPr lang="en-US" sz="3300" dirty="0" err="1">
                <a:latin typeface="Montserrat Light" panose="00000400000000000000" pitchFamily="50" charset="0"/>
                <a:ea typeface="Open Sans" panose="020B0606030504020204" pitchFamily="34" charset="0"/>
                <a:cs typeface="Open Sans" panose="020B0606030504020204" pitchFamily="34" charset="0"/>
              </a:rPr>
              <a:t>Skaczkowski</a:t>
            </a:r>
            <a:r>
              <a:rPr lang="en-US" sz="3300" dirty="0">
                <a:latin typeface="Montserrat Light" panose="00000400000000000000" pitchFamily="50" charset="0"/>
                <a:ea typeface="Open Sans" panose="020B0606030504020204" pitchFamily="34" charset="0"/>
                <a:cs typeface="Open Sans" panose="020B0606030504020204" pitchFamily="34" charset="0"/>
              </a:rPr>
              <a:t> et al. (2018) studied the influence of cigarette brand names on the smoking experience. After smoking two identical cigarettes, participants rated the one labeled as a name brand more favorably and less stale. This study shows that someone’s perception of a name brand can impact their experience with products.</a:t>
            </a:r>
          </a:p>
          <a:p>
            <a:pPr marL="571500" indent="-571500">
              <a:lnSpc>
                <a:spcPct val="150000"/>
              </a:lnSpc>
              <a:buFont typeface="Arial" panose="020B0604020202020204" pitchFamily="34" charset="0"/>
              <a:buChar char="•"/>
            </a:pPr>
            <a:r>
              <a:rPr lang="en-US" sz="3300" dirty="0">
                <a:latin typeface="Montserrat Light" panose="00000400000000000000" pitchFamily="50" charset="0"/>
                <a:ea typeface="Open Sans" panose="020B0606030504020204" pitchFamily="34" charset="0"/>
                <a:cs typeface="Open Sans" panose="020B0606030504020204" pitchFamily="34" charset="0"/>
              </a:rPr>
              <a:t>My research examined whether name brand condoms would be taken more frequently than generic condoms by students when offered for free. I hypothesized that students would show a preference for the name brand condoms.</a:t>
            </a:r>
          </a:p>
        </p:txBody>
      </p:sp>
      <p:sp>
        <p:nvSpPr>
          <p:cNvPr id="63" name="TextBox 62">
            <a:extLst>
              <a:ext uri="{FF2B5EF4-FFF2-40B4-BE49-F238E27FC236}">
                <a16:creationId xmlns:a16="http://schemas.microsoft.com/office/drawing/2014/main" id="{92D5F59B-F8CA-463C-871F-D1042309DE00}"/>
              </a:ext>
            </a:extLst>
          </p:cNvPr>
          <p:cNvSpPr txBox="1"/>
          <p:nvPr/>
        </p:nvSpPr>
        <p:spPr>
          <a:xfrm>
            <a:off x="28575" y="5982881"/>
            <a:ext cx="8991600" cy="707886"/>
          </a:xfrm>
          <a:prstGeom prst="rect">
            <a:avLst/>
          </a:prstGeom>
          <a:noFill/>
        </p:spPr>
        <p:txBody>
          <a:bodyPr wrap="square" rtlCol="0">
            <a:spAutoFit/>
          </a:bodyPr>
          <a:lstStyle>
            <a:defPPr>
              <a:defRPr kern="1200" smtId="4294967295"/>
            </a:defPPr>
          </a:lstStyle>
          <a:p>
            <a:r>
              <a:rPr lang="en-US" sz="4000" dirty="0">
                <a:solidFill>
                  <a:srgbClr val="A167B2"/>
                </a:solidFill>
                <a:latin typeface="Libre Baskerville" panose="02000000000000000000" pitchFamily="2" charset="0"/>
              </a:rPr>
              <a:t>INTRODUCTION</a:t>
            </a:r>
          </a:p>
        </p:txBody>
      </p:sp>
      <p:sp>
        <p:nvSpPr>
          <p:cNvPr id="66" name="TextBox 65">
            <a:extLst>
              <a:ext uri="{FF2B5EF4-FFF2-40B4-BE49-F238E27FC236}">
                <a16:creationId xmlns:a16="http://schemas.microsoft.com/office/drawing/2014/main" id="{223EAA92-7B93-4F15-A4CA-18552CBA76AE}"/>
              </a:ext>
            </a:extLst>
          </p:cNvPr>
          <p:cNvSpPr txBox="1"/>
          <p:nvPr/>
        </p:nvSpPr>
        <p:spPr>
          <a:xfrm>
            <a:off x="34716" y="24752976"/>
            <a:ext cx="11994252" cy="7848302"/>
          </a:xfrm>
          <a:prstGeom prst="rect">
            <a:avLst/>
          </a:prstGeom>
          <a:noFill/>
        </p:spPr>
        <p:txBody>
          <a:bodyPr wrap="square" rtlCol="0">
            <a:spAutoFit/>
          </a:bodyPr>
          <a:lstStyle>
            <a:defPPr>
              <a:defRPr kern="1200" smtId="4294967295"/>
            </a:defPPr>
          </a:lstStyle>
          <a:p>
            <a:r>
              <a:rPr lang="en-US" sz="3600" b="1" dirty="0">
                <a:latin typeface="Montserrat Light" panose="00000400000000000000" pitchFamily="50" charset="0"/>
                <a:ea typeface="Open Sans" panose="020B0606030504020204" pitchFamily="34" charset="0"/>
                <a:cs typeface="Open Sans" panose="020B0606030504020204" pitchFamily="34" charset="0"/>
              </a:rPr>
              <a:t>Participants</a:t>
            </a:r>
          </a:p>
          <a:p>
            <a:pPr marL="571500" indent="-571500">
              <a:buFont typeface="Arial" panose="020B0604020202020204" pitchFamily="34" charset="0"/>
              <a:buChar char="•"/>
            </a:pPr>
            <a:r>
              <a:rPr lang="en-US" sz="3600" dirty="0">
                <a:latin typeface="Montserrat Light" panose="00000400000000000000" pitchFamily="50" charset="0"/>
                <a:ea typeface="Open Sans" panose="020B0606030504020204" pitchFamily="34" charset="0"/>
                <a:cs typeface="Open Sans" panose="020B0606030504020204" pitchFamily="34" charset="0"/>
              </a:rPr>
              <a:t>6 upperclassman dorm floors on college campus</a:t>
            </a:r>
          </a:p>
          <a:p>
            <a:pPr marL="1028700" lvl="1" indent="-571500">
              <a:buFont typeface="Arial" panose="020B0604020202020204" pitchFamily="34" charset="0"/>
              <a:buChar char="•"/>
            </a:pPr>
            <a:r>
              <a:rPr lang="en-US" sz="3600" dirty="0">
                <a:latin typeface="Montserrat Light" panose="00000400000000000000" pitchFamily="50" charset="0"/>
                <a:ea typeface="Open Sans" panose="020B0606030504020204" pitchFamily="34" charset="0"/>
                <a:cs typeface="Open Sans" panose="020B0606030504020204" pitchFamily="34" charset="0"/>
              </a:rPr>
              <a:t>~292 participants, both male and female</a:t>
            </a:r>
          </a:p>
          <a:p>
            <a:r>
              <a:rPr lang="en-US" sz="3600" b="1" dirty="0">
                <a:latin typeface="Montserrat Light" panose="00000400000000000000" pitchFamily="50" charset="0"/>
                <a:ea typeface="Open Sans" panose="020B0606030504020204" pitchFamily="34" charset="0"/>
                <a:cs typeface="Open Sans" panose="020B0606030504020204" pitchFamily="34" charset="0"/>
              </a:rPr>
              <a:t>Materials</a:t>
            </a:r>
          </a:p>
          <a:p>
            <a:pPr marL="571500" indent="-571500">
              <a:buFont typeface="Arial" panose="020B0604020202020204" pitchFamily="34" charset="0"/>
              <a:buChar char="•"/>
            </a:pPr>
            <a:r>
              <a:rPr lang="en-US" sz="3600" dirty="0">
                <a:latin typeface="Montserrat Light" panose="00000400000000000000" pitchFamily="50" charset="0"/>
                <a:ea typeface="Open Sans" panose="020B0606030504020204" pitchFamily="34" charset="0"/>
                <a:cs typeface="Open Sans" panose="020B0606030504020204" pitchFamily="34" charset="0"/>
              </a:rPr>
              <a:t>Trojan condoms</a:t>
            </a:r>
          </a:p>
          <a:p>
            <a:pPr marL="571500" indent="-571500">
              <a:buFont typeface="Arial" panose="020B0604020202020204" pitchFamily="34" charset="0"/>
              <a:buChar char="•"/>
            </a:pPr>
            <a:r>
              <a:rPr lang="en-US" sz="3600" dirty="0">
                <a:latin typeface="Montserrat Light" panose="00000400000000000000" pitchFamily="50" charset="0"/>
                <a:ea typeface="Open Sans" panose="020B0606030504020204" pitchFamily="34" charset="0"/>
                <a:cs typeface="Open Sans" panose="020B0606030504020204" pitchFamily="34" charset="0"/>
              </a:rPr>
              <a:t>Generic condoms</a:t>
            </a:r>
          </a:p>
          <a:p>
            <a:pPr marL="571500" indent="-571500">
              <a:buFont typeface="Arial" panose="020B0604020202020204" pitchFamily="34" charset="0"/>
              <a:buChar char="•"/>
            </a:pPr>
            <a:r>
              <a:rPr lang="en-US" sz="3600" dirty="0">
                <a:latin typeface="Montserrat Light" panose="00000400000000000000" pitchFamily="50" charset="0"/>
                <a:ea typeface="Open Sans" panose="020B0606030504020204" pitchFamily="34" charset="0"/>
                <a:cs typeface="Open Sans" panose="020B0606030504020204" pitchFamily="34" charset="0"/>
              </a:rPr>
              <a:t>Clear bins, flyers, and tape</a:t>
            </a:r>
          </a:p>
          <a:p>
            <a:r>
              <a:rPr lang="en-US" sz="3600" b="1" dirty="0">
                <a:latin typeface="Montserrat Light" panose="00000400000000000000" pitchFamily="50" charset="0"/>
                <a:ea typeface="Open Sans" panose="020B0606030504020204" pitchFamily="34" charset="0"/>
                <a:cs typeface="Open Sans" panose="020B0606030504020204" pitchFamily="34" charset="0"/>
              </a:rPr>
              <a:t>Procedure</a:t>
            </a:r>
          </a:p>
          <a:p>
            <a:pPr marL="571500" indent="-571500">
              <a:buFont typeface="Arial" panose="020B0604020202020204" pitchFamily="34" charset="0"/>
              <a:buChar char="•"/>
            </a:pPr>
            <a:r>
              <a:rPr lang="en-US" sz="3600" dirty="0">
                <a:latin typeface="Montserrat Light" panose="00000400000000000000" pitchFamily="50" charset="0"/>
                <a:ea typeface="Open Sans" panose="020B0606030504020204" pitchFamily="34" charset="0"/>
                <a:cs typeface="Open Sans" panose="020B0606030504020204" pitchFamily="34" charset="0"/>
              </a:rPr>
              <a:t>3 floors randomly assigned name brand &amp; 3 floors randomly assigned generic condoms</a:t>
            </a:r>
          </a:p>
          <a:p>
            <a:pPr marL="571500" indent="-571500">
              <a:buFont typeface="Arial" panose="020B0604020202020204" pitchFamily="34" charset="0"/>
              <a:buChar char="•"/>
            </a:pPr>
            <a:r>
              <a:rPr lang="en-US" sz="3600" dirty="0">
                <a:latin typeface="Montserrat Light" panose="00000400000000000000" pitchFamily="50" charset="0"/>
                <a:ea typeface="Open Sans" panose="020B0606030504020204" pitchFamily="34" charset="0"/>
                <a:cs typeface="Open Sans" panose="020B0606030504020204" pitchFamily="34" charset="0"/>
              </a:rPr>
              <a:t>10/5 condoms placed in bins on each floor, along with flyers (see image to the right)</a:t>
            </a:r>
          </a:p>
          <a:p>
            <a:pPr marL="571500" indent="-571500">
              <a:buFont typeface="Arial" panose="020B0604020202020204" pitchFamily="34" charset="0"/>
              <a:buChar char="•"/>
            </a:pPr>
            <a:r>
              <a:rPr lang="en-US" sz="3600" dirty="0">
                <a:latin typeface="Montserrat Light" panose="00000400000000000000" pitchFamily="50" charset="0"/>
                <a:ea typeface="Open Sans" panose="020B0606030504020204" pitchFamily="34" charset="0"/>
                <a:cs typeface="Open Sans" panose="020B0606030504020204" pitchFamily="34" charset="0"/>
              </a:rPr>
              <a:t>Condoms counted and replenished every night for 5 days</a:t>
            </a:r>
          </a:p>
        </p:txBody>
      </p:sp>
      <p:sp>
        <p:nvSpPr>
          <p:cNvPr id="67" name="TextBox 66">
            <a:extLst>
              <a:ext uri="{FF2B5EF4-FFF2-40B4-BE49-F238E27FC236}">
                <a16:creationId xmlns:a16="http://schemas.microsoft.com/office/drawing/2014/main" id="{716F17B6-B5C7-4922-B9E2-CD14BD16A568}"/>
              </a:ext>
            </a:extLst>
          </p:cNvPr>
          <p:cNvSpPr txBox="1"/>
          <p:nvPr/>
        </p:nvSpPr>
        <p:spPr>
          <a:xfrm>
            <a:off x="28575" y="24183072"/>
            <a:ext cx="8991600" cy="738664"/>
          </a:xfrm>
          <a:prstGeom prst="rect">
            <a:avLst/>
          </a:prstGeom>
          <a:noFill/>
        </p:spPr>
        <p:txBody>
          <a:bodyPr wrap="square" rtlCol="0">
            <a:spAutoFit/>
          </a:bodyPr>
          <a:lstStyle>
            <a:defPPr>
              <a:defRPr kern="1200" smtId="4294967295"/>
            </a:defPPr>
          </a:lstStyle>
          <a:p>
            <a:r>
              <a:rPr lang="en-US" sz="4200" dirty="0">
                <a:solidFill>
                  <a:srgbClr val="A167B2"/>
                </a:solidFill>
                <a:latin typeface="Libre Baskerville" panose="02000000000000000000" pitchFamily="2" charset="0"/>
              </a:rPr>
              <a:t>METHOD</a:t>
            </a:r>
          </a:p>
        </p:txBody>
      </p:sp>
      <p:sp>
        <p:nvSpPr>
          <p:cNvPr id="30" name="Title 11">
            <a:extLst>
              <a:ext uri="{FF2B5EF4-FFF2-40B4-BE49-F238E27FC236}">
                <a16:creationId xmlns:a16="http://schemas.microsoft.com/office/drawing/2014/main" id="{B6CA4236-BA9A-4353-98F0-CD508DA2DA81}"/>
              </a:ext>
            </a:extLst>
          </p:cNvPr>
          <p:cNvSpPr txBox="1"/>
          <p:nvPr/>
        </p:nvSpPr>
        <p:spPr>
          <a:xfrm>
            <a:off x="266700" y="176216"/>
            <a:ext cx="11506200" cy="1828800"/>
          </a:xfrm>
          <a:prstGeom prst="rect">
            <a:avLst/>
          </a:prstGeom>
        </p:spPr>
        <p:txBody>
          <a:bodyPr lIns="128016" tIns="64008" rIns="128016" bIns="64008"/>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8500" b="1" dirty="0">
                <a:solidFill>
                  <a:srgbClr val="A167B2"/>
                </a:solidFill>
                <a:latin typeface="Libre Baskerville" panose="02000000000000000000" pitchFamily="2" charset="0"/>
              </a:rPr>
              <a:t>Students, and Brand Names, and Condoms, Oh My!</a:t>
            </a:r>
          </a:p>
        </p:txBody>
      </p:sp>
      <p:sp>
        <p:nvSpPr>
          <p:cNvPr id="34" name="TextBox 33">
            <a:extLst>
              <a:ext uri="{FF2B5EF4-FFF2-40B4-BE49-F238E27FC236}">
                <a16:creationId xmlns:a16="http://schemas.microsoft.com/office/drawing/2014/main" id="{3B2535A2-AD48-4F1B-8683-07DD17BF6974}"/>
              </a:ext>
            </a:extLst>
          </p:cNvPr>
          <p:cNvSpPr txBox="1"/>
          <p:nvPr/>
        </p:nvSpPr>
        <p:spPr>
          <a:xfrm>
            <a:off x="31862232" y="19458751"/>
            <a:ext cx="12028968" cy="13270108"/>
          </a:xfrm>
          <a:prstGeom prst="rect">
            <a:avLst/>
          </a:prstGeom>
          <a:noFill/>
        </p:spPr>
        <p:txBody>
          <a:bodyPr wrap="square" rtlCol="0">
            <a:spAutoFit/>
          </a:bodyPr>
          <a:lstStyle>
            <a:defPPr>
              <a:defRPr kern="1200" smtId="4294967295"/>
            </a:defPPr>
          </a:lstStyle>
          <a:p>
            <a:pPr marL="571500" indent="-571500">
              <a:lnSpc>
                <a:spcPct val="150000"/>
              </a:lnSpc>
              <a:buFont typeface="Arial" panose="020B0604020202020204" pitchFamily="34" charset="0"/>
              <a:buChar char="•"/>
            </a:pPr>
            <a:r>
              <a:rPr lang="en-US" sz="3600" dirty="0">
                <a:latin typeface="Montserrat Light" panose="00000400000000000000" pitchFamily="50" charset="0"/>
                <a:ea typeface="Open Sans" panose="020B0606030504020204" pitchFamily="34" charset="0"/>
                <a:cs typeface="Open Sans" panose="020B0606030504020204" pitchFamily="34" charset="0"/>
              </a:rPr>
              <a:t>Students were more likely to take name brand condoms than generic condoms when they were provided for free.</a:t>
            </a:r>
          </a:p>
          <a:p>
            <a:pPr marL="571500" indent="-571500">
              <a:lnSpc>
                <a:spcPct val="150000"/>
              </a:lnSpc>
              <a:buFont typeface="Arial" panose="020B0604020202020204" pitchFamily="34" charset="0"/>
              <a:buChar char="•"/>
            </a:pPr>
            <a:r>
              <a:rPr lang="en-US" sz="3600" dirty="0">
                <a:latin typeface="Montserrat Light" panose="00000400000000000000" pitchFamily="50" charset="0"/>
                <a:ea typeface="Open Sans" panose="020B0606030504020204" pitchFamily="34" charset="0"/>
                <a:cs typeface="Open Sans" panose="020B0606030504020204" pitchFamily="34" charset="0"/>
              </a:rPr>
              <a:t>A major limitation to this study was being able to fund it. I was not able to buy enough condoms to do a full week of research. Students took more condoms than anticipated when purchasing supplies, so the name brand condoms rapidly ran out.</a:t>
            </a:r>
          </a:p>
          <a:p>
            <a:pPr marL="571500" indent="-571500">
              <a:lnSpc>
                <a:spcPct val="150000"/>
              </a:lnSpc>
              <a:buFont typeface="Arial" panose="020B0604020202020204" pitchFamily="34" charset="0"/>
              <a:buChar char="•"/>
            </a:pPr>
            <a:r>
              <a:rPr lang="en-US" sz="3600" dirty="0">
                <a:latin typeface="Montserrat Light" panose="00000400000000000000" pitchFamily="50" charset="0"/>
                <a:ea typeface="Open Sans" panose="020B0606030504020204" pitchFamily="34" charset="0"/>
                <a:cs typeface="Open Sans" panose="020B0606030504020204" pitchFamily="34" charset="0"/>
              </a:rPr>
              <a:t>Some future directions for this research would be to determine if the cost of supplying name brand condoms is offset by the benefits this would provide. Further research should be done to determine if supplying name brand condoms actually increases safe sex practices among students.</a:t>
            </a:r>
          </a:p>
        </p:txBody>
      </p:sp>
      <p:sp>
        <p:nvSpPr>
          <p:cNvPr id="35" name="TextBox 34">
            <a:extLst>
              <a:ext uri="{FF2B5EF4-FFF2-40B4-BE49-F238E27FC236}">
                <a16:creationId xmlns:a16="http://schemas.microsoft.com/office/drawing/2014/main" id="{C3E55134-5FC2-4AAC-9FB9-920E646EBFF0}"/>
              </a:ext>
            </a:extLst>
          </p:cNvPr>
          <p:cNvSpPr txBox="1"/>
          <p:nvPr/>
        </p:nvSpPr>
        <p:spPr>
          <a:xfrm>
            <a:off x="31862232" y="18929127"/>
            <a:ext cx="8991600" cy="738664"/>
          </a:xfrm>
          <a:prstGeom prst="rect">
            <a:avLst/>
          </a:prstGeom>
          <a:noFill/>
        </p:spPr>
        <p:txBody>
          <a:bodyPr wrap="square" rtlCol="0">
            <a:spAutoFit/>
          </a:bodyPr>
          <a:lstStyle>
            <a:defPPr>
              <a:defRPr kern="1200" smtId="4294967295"/>
            </a:defPPr>
          </a:lstStyle>
          <a:p>
            <a:r>
              <a:rPr lang="en-US" sz="4200" dirty="0">
                <a:solidFill>
                  <a:srgbClr val="A167B2"/>
                </a:solidFill>
                <a:latin typeface="Libre Baskerville" panose="02000000000000000000" pitchFamily="2" charset="0"/>
              </a:rPr>
              <a:t>DISCUSSION</a:t>
            </a:r>
          </a:p>
        </p:txBody>
      </p:sp>
      <p:pic>
        <p:nvPicPr>
          <p:cNvPr id="3" name="Picture 2" descr="A picture containing text&#10;&#10;Description automatically generated">
            <a:extLst>
              <a:ext uri="{FF2B5EF4-FFF2-40B4-BE49-F238E27FC236}">
                <a16:creationId xmlns:a16="http://schemas.microsoft.com/office/drawing/2014/main" id="{F443F8B7-40CA-3288-6390-E38C63641B6E}"/>
              </a:ext>
            </a:extLst>
          </p:cNvPr>
          <p:cNvPicPr>
            <a:picLocks noChangeAspect="1"/>
          </p:cNvPicPr>
          <p:nvPr/>
        </p:nvPicPr>
        <p:blipFill rotWithShape="1">
          <a:blip r:embed="rId3">
            <a:extLst>
              <a:ext uri="{28A0092B-C50C-407E-A947-70E740481C1C}">
                <a14:useLocalDpi xmlns:a14="http://schemas.microsoft.com/office/drawing/2010/main" val="0"/>
              </a:ext>
            </a:extLst>
          </a:blip>
          <a:srcRect t="4900" b="13258"/>
          <a:stretch/>
        </p:blipFill>
        <p:spPr>
          <a:xfrm>
            <a:off x="12134850" y="7687645"/>
            <a:ext cx="19621500" cy="20787982"/>
          </a:xfrm>
          <a:prstGeom prst="rect">
            <a:avLst/>
          </a:prstGeom>
        </p:spPr>
      </p:pic>
      <p:sp>
        <p:nvSpPr>
          <p:cNvPr id="4" name="TextBox 3">
            <a:extLst>
              <a:ext uri="{FF2B5EF4-FFF2-40B4-BE49-F238E27FC236}">
                <a16:creationId xmlns:a16="http://schemas.microsoft.com/office/drawing/2014/main" id="{3174F080-40FA-B312-1BF1-35F82A3BA7B2}"/>
              </a:ext>
            </a:extLst>
          </p:cNvPr>
          <p:cNvSpPr txBox="1"/>
          <p:nvPr/>
        </p:nvSpPr>
        <p:spPr>
          <a:xfrm>
            <a:off x="12134850" y="28971837"/>
            <a:ext cx="9201150" cy="3200876"/>
          </a:xfrm>
          <a:prstGeom prst="rect">
            <a:avLst/>
          </a:prstGeom>
          <a:noFill/>
        </p:spPr>
        <p:txBody>
          <a:bodyPr wrap="square" rtlCol="0">
            <a:spAutoFit/>
          </a:bodyPr>
          <a:lstStyle/>
          <a:p>
            <a:r>
              <a:rPr lang="en-US" sz="4200" dirty="0">
                <a:solidFill>
                  <a:schemeClr val="bg1"/>
                </a:solidFill>
                <a:latin typeface="Libre Baskerville" panose="02000000000000000000" pitchFamily="2" charset="0"/>
              </a:rPr>
              <a:t>REFERENCES</a:t>
            </a:r>
          </a:p>
          <a:p>
            <a:r>
              <a:rPr lang="en-US" sz="2000" kern="1200" dirty="0" err="1">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Skaczkowski</a:t>
            </a:r>
            <a:r>
              <a:rPr lang="en-US" sz="2000" kern="12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G., Durkin, S., Kashima, Y., &amp; Wakefield, M. (2018). Influence of premium vs masked cigarette brand names on the experienced taste of a cigarette after tobacco plain packaging in Australia: An experimental study. </a:t>
            </a:r>
            <a:r>
              <a:rPr lang="en-US" sz="2000" i="1" kern="12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BMC Public Health</a:t>
            </a:r>
            <a:r>
              <a:rPr lang="en-US" sz="2000" kern="12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i="1" kern="12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18</a:t>
            </a:r>
            <a:r>
              <a:rPr lang="en-US" sz="2000" kern="12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(1), 1-10. </a:t>
            </a:r>
            <a:r>
              <a:rPr lang="en-US" sz="2000" kern="12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hlinkClick r:id="rId4">
                  <a:extLst>
                    <a:ext uri="{A12FA001-AC4F-418D-AE19-62706E023703}">
                      <ahyp:hlinkClr xmlns:ahyp="http://schemas.microsoft.com/office/drawing/2018/hyperlinkcolor" val="tx"/>
                    </a:ext>
                  </a:extLst>
                </a:hlinkClick>
              </a:rPr>
              <a:t>https://doi.org/10.1186/s12889-018-5200-8</a:t>
            </a:r>
            <a:endParaRPr lang="en-US" sz="2000" kern="12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p>
            <a:r>
              <a:rPr lang="en-US" sz="2000" kern="12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Williams, J. L., Christensen, C. J., Cagle, H. H., Homan, C. E., Williams, J. L., Christensen, C. J., Cagle, H. H., &amp; Homan, C. E. (2001). Brief report on the effect of providing single versus assorted brand name condoms to hospital patients: A descriptive study. </a:t>
            </a:r>
            <a:r>
              <a:rPr lang="en-US" sz="2000" i="1" kern="12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BMC Public Health</a:t>
            </a:r>
            <a:r>
              <a:rPr lang="en-US" sz="2000" kern="12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000" i="1" kern="12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1</a:t>
            </a:r>
            <a:r>
              <a:rPr lang="en-US" sz="2000" kern="12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(1), 1-5, </a:t>
            </a:r>
            <a:r>
              <a:rPr lang="en-US" sz="2000" kern="12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hlinkClick r:id="rId5">
                  <a:extLst>
                    <a:ext uri="{A12FA001-AC4F-418D-AE19-62706E023703}">
                      <ahyp:hlinkClr xmlns:ahyp="http://schemas.microsoft.com/office/drawing/2018/hyperlinkcolor" val="tx"/>
                    </a:ext>
                  </a:extLst>
                </a:hlinkClick>
              </a:rPr>
              <a:t>https://doi.org/10.1186/1471-2458-1-5</a:t>
            </a:r>
            <a:r>
              <a:rPr lang="en-US" sz="20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2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947FEF69-717D-2408-300E-53E825340822}"/>
              </a:ext>
            </a:extLst>
          </p:cNvPr>
          <p:cNvSpPr txBox="1"/>
          <p:nvPr/>
        </p:nvSpPr>
        <p:spPr>
          <a:xfrm>
            <a:off x="21908386" y="29607535"/>
            <a:ext cx="9381460" cy="707886"/>
          </a:xfrm>
          <a:prstGeom prst="rect">
            <a:avLst/>
          </a:prstGeom>
          <a:noFill/>
        </p:spPr>
        <p:txBody>
          <a:bodyPr wrap="square" rtlCol="0">
            <a:spAutoFit/>
          </a:bodyPr>
          <a:lstStyle/>
          <a:p>
            <a:pPr algn="ctr"/>
            <a:endParaRPr lang="en-US" sz="4000" dirty="0">
              <a:solidFill>
                <a:schemeClr val="bg1"/>
              </a:solidFill>
              <a:latin typeface="Libre Baskerville" panose="02000000000000000000" pitchFamily="2" charset="0"/>
            </a:endParaRPr>
          </a:p>
        </p:txBody>
      </p:sp>
      <p:pic>
        <p:nvPicPr>
          <p:cNvPr id="6" name="Picture 5">
            <a:extLst>
              <a:ext uri="{FF2B5EF4-FFF2-40B4-BE49-F238E27FC236}">
                <a16:creationId xmlns:a16="http://schemas.microsoft.com/office/drawing/2014/main" id="{20337F59-2362-7C51-CBBD-CAE58843AA1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1756350" y="10103083"/>
            <a:ext cx="12134850" cy="7289718"/>
          </a:xfrm>
          <a:prstGeom prst="rect">
            <a:avLst/>
          </a:prstGeom>
        </p:spPr>
      </p:pic>
      <p:sp>
        <p:nvSpPr>
          <p:cNvPr id="7" name="TextBox 6">
            <a:extLst>
              <a:ext uri="{FF2B5EF4-FFF2-40B4-BE49-F238E27FC236}">
                <a16:creationId xmlns:a16="http://schemas.microsoft.com/office/drawing/2014/main" id="{B7B1DDF2-44B4-A51D-143A-13D534E22887}"/>
              </a:ext>
            </a:extLst>
          </p:cNvPr>
          <p:cNvSpPr txBox="1"/>
          <p:nvPr/>
        </p:nvSpPr>
        <p:spPr>
          <a:xfrm>
            <a:off x="31862232" y="17563750"/>
            <a:ext cx="12028968" cy="1200329"/>
          </a:xfrm>
          <a:prstGeom prst="rect">
            <a:avLst/>
          </a:prstGeom>
          <a:noFill/>
        </p:spPr>
        <p:txBody>
          <a:bodyPr wrap="square" rtlCol="0">
            <a:spAutoFit/>
          </a:bodyPr>
          <a:lstStyle/>
          <a:p>
            <a:r>
              <a:rPr lang="en-US" sz="3600" i="1" dirty="0">
                <a:latin typeface="Montserrat Light" panose="00000400000000000000" pitchFamily="2" charset="0"/>
              </a:rPr>
              <a:t>Figure 1.</a:t>
            </a:r>
            <a:r>
              <a:rPr lang="en-US" sz="3600" dirty="0">
                <a:latin typeface="Montserrat Light" panose="00000400000000000000" pitchFamily="2" charset="0"/>
              </a:rPr>
              <a:t> Correlation between type of condom and the percentage taken.</a:t>
            </a:r>
            <a:endParaRPr lang="en-US" sz="3600" i="1" dirty="0">
              <a:latin typeface="Montserrat Light" panose="00000400000000000000" pitchFamily="2" charset="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persuadingsapphire|09-2018"/>
</p:tagLst>
</file>

<file path=ppt/theme/theme1.xml><?xml version="1.0" encoding="utf-8"?>
<a:theme xmlns:a="http://schemas.openxmlformats.org/drawingml/2006/main" name="Blank 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lank Presentatio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4219</TotalTime>
  <Words>693</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Montserrat Light</vt:lpstr>
      <vt:lpstr>Libre Baskerville</vt:lpstr>
      <vt:lpstr>Arial</vt:lpstr>
      <vt:lpstr>Montserrat</vt:lpstr>
      <vt:lpstr>Times New Roman</vt:lpstr>
      <vt:lpstr>Blank Presentation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Irons, Emily M.</cp:lastModifiedBy>
  <cp:revision>324</cp:revision>
  <cp:lastPrinted>2006-11-15T16:04:57Z</cp:lastPrinted>
  <dcterms:modified xsi:type="dcterms:W3CDTF">2023-09-11T16:31:11Z</dcterms:modified>
  <cp:category>templates for scientific poster</cp:category>
</cp:coreProperties>
</file>